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32"/>
  </p:notesMasterIdLst>
  <p:sldIdLst>
    <p:sldId id="256" r:id="rId2"/>
    <p:sldId id="257" r:id="rId3"/>
    <p:sldId id="370" r:id="rId4"/>
    <p:sldId id="293" r:id="rId5"/>
    <p:sldId id="371" r:id="rId6"/>
    <p:sldId id="324" r:id="rId7"/>
    <p:sldId id="325" r:id="rId8"/>
    <p:sldId id="372" r:id="rId9"/>
    <p:sldId id="362" r:id="rId10"/>
    <p:sldId id="363" r:id="rId11"/>
    <p:sldId id="364" r:id="rId12"/>
    <p:sldId id="373" r:id="rId13"/>
    <p:sldId id="259" r:id="rId14"/>
    <p:sldId id="365" r:id="rId15"/>
    <p:sldId id="261" r:id="rId16"/>
    <p:sldId id="369" r:id="rId17"/>
    <p:sldId id="366" r:id="rId18"/>
    <p:sldId id="263" r:id="rId19"/>
    <p:sldId id="271" r:id="rId20"/>
    <p:sldId id="375" r:id="rId21"/>
    <p:sldId id="274" r:id="rId22"/>
    <p:sldId id="273" r:id="rId23"/>
    <p:sldId id="275" r:id="rId24"/>
    <p:sldId id="276" r:id="rId25"/>
    <p:sldId id="277" r:id="rId26"/>
    <p:sldId id="374" r:id="rId27"/>
    <p:sldId id="367" r:id="rId28"/>
    <p:sldId id="368" r:id="rId29"/>
    <p:sldId id="361" r:id="rId30"/>
    <p:sldId id="291" r:id="rId31"/>
  </p:sldIdLst>
  <p:sldSz cx="12192000" cy="6858000"/>
  <p:notesSz cx="6858000" cy="9144000"/>
  <p:embeddedFontLst>
    <p:embeddedFont>
      <p:font typeface="DX시인과나" panose="02020600000000000000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47" autoAdjust="0"/>
    <p:restoredTop sz="88006" autoAdjust="0"/>
  </p:normalViewPr>
  <p:slideViewPr>
    <p:cSldViewPr snapToGrid="0">
      <p:cViewPr varScale="1">
        <p:scale>
          <a:sx n="100" d="100"/>
          <a:sy n="100" d="100"/>
        </p:scale>
        <p:origin x="644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A401D03-1F9A-4456-9C2F-C04DB8DF4783}" type="datetime1">
              <a:rPr lang="ko-KR" altLang="en-US"/>
              <a:pPr lvl="0">
                <a:defRPr lang="ko-KR" altLang="en-US"/>
              </a:pPr>
              <a:t>2020-05-24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0D7A3CC-26B0-4037-9463-700B57B1929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B0D7A3CC-26B0-4037-9463-700B57B1929A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86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dirty="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/>
            </a:pPr>
            <a:fld id="{B9320F77-B9A0-41C5-862A-B4B631284C64}" type="slidenum">
              <a:rPr lang="ko-KR" altLang="en-US" sz="1200"/>
              <a:t>6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64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200" dirty="0"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5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 lang="ko-KR" altLang="en-US" sz="1800"/>
                </a:pPr>
                <a:fld id="{B9320F77-B9A0-41C5-862A-B4B631284C64}" type="slidenum">
                  <a:rPr lang="ko-KR" altLang="en-US" sz="1200"/>
                  <a:t>7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p14="http://schemas.microsoft.com/office/powerpoint/2010/main" xmlns=""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>
    <p:transition spd="slow"/>
  </mc:Fallback>
</mc:AlternateContent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하려는 주제는 증강현실을 이용한 </a:t>
            </a:r>
            <a:r>
              <a:rPr lang="ko-KR" altLang="en-US" dirty="0" err="1"/>
              <a:t>스마트홈</a:t>
            </a:r>
            <a:r>
              <a:rPr lang="ko-KR" altLang="en-US" dirty="0"/>
              <a:t> 제어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슬립테크를</a:t>
            </a:r>
            <a:r>
              <a:rPr lang="ko-KR" altLang="en-US" dirty="0"/>
              <a:t> 포함한 </a:t>
            </a:r>
            <a:r>
              <a:rPr lang="ko-KR" altLang="en-US" dirty="0" err="1"/>
              <a:t>스마트홈을</a:t>
            </a:r>
            <a:r>
              <a:rPr lang="ko-KR" altLang="en-US" dirty="0"/>
              <a:t> 증강현실을 이용하여 제어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B0D7A3CC-26B0-4037-9463-700B57B1929A}" type="slidenum">
              <a:rPr lang="ko-KR" altLang="en-US" smtClean="0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24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하려는 주제는 증강현실을 이용한 </a:t>
            </a:r>
            <a:r>
              <a:rPr lang="ko-KR" altLang="en-US" dirty="0" err="1"/>
              <a:t>스마트홈</a:t>
            </a:r>
            <a:r>
              <a:rPr lang="ko-KR" altLang="en-US" dirty="0"/>
              <a:t> 제어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슬립테크를</a:t>
            </a:r>
            <a:r>
              <a:rPr lang="ko-KR" altLang="en-US" dirty="0"/>
              <a:t> 포함한 </a:t>
            </a:r>
            <a:r>
              <a:rPr lang="ko-KR" altLang="en-US" dirty="0" err="1"/>
              <a:t>스마트홈을</a:t>
            </a:r>
            <a:r>
              <a:rPr lang="ko-KR" altLang="en-US" dirty="0"/>
              <a:t> 증강현실을 이용하여 제어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B0D7A3CC-26B0-4037-9463-700B57B1929A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23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하려는 주제는 증강현실을 이용한 </a:t>
            </a:r>
            <a:r>
              <a:rPr lang="ko-KR" altLang="en-US" dirty="0" err="1"/>
              <a:t>스마트홈</a:t>
            </a:r>
            <a:r>
              <a:rPr lang="ko-KR" altLang="en-US" dirty="0"/>
              <a:t> 제어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슬립테크를</a:t>
            </a:r>
            <a:r>
              <a:rPr lang="ko-KR" altLang="en-US" dirty="0"/>
              <a:t> 포함한 </a:t>
            </a:r>
            <a:r>
              <a:rPr lang="ko-KR" altLang="en-US" dirty="0" err="1"/>
              <a:t>스마트홈을</a:t>
            </a:r>
            <a:r>
              <a:rPr lang="ko-KR" altLang="en-US" dirty="0"/>
              <a:t> 증강현실을 이용하여 제어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B0D7A3CC-26B0-4037-9463-700B57B1929A}" type="slidenum">
              <a:rPr lang="ko-KR" altLang="en-US" smtClean="0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984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하려는 주제는 증강현실을 이용한 </a:t>
            </a:r>
            <a:r>
              <a:rPr lang="ko-KR" altLang="en-US" dirty="0" err="1"/>
              <a:t>스마트홈</a:t>
            </a:r>
            <a:r>
              <a:rPr lang="ko-KR" altLang="en-US" dirty="0"/>
              <a:t> 제어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슬립테크를</a:t>
            </a:r>
            <a:r>
              <a:rPr lang="ko-KR" altLang="en-US" dirty="0"/>
              <a:t> 포함한 </a:t>
            </a:r>
            <a:r>
              <a:rPr lang="ko-KR" altLang="en-US" dirty="0" err="1"/>
              <a:t>스마트홈을</a:t>
            </a:r>
            <a:r>
              <a:rPr lang="ko-KR" altLang="en-US" dirty="0"/>
              <a:t> 증강현실을 이용하여 제어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B0D7A3CC-26B0-4037-9463-700B57B1929A}" type="slidenum">
              <a:rPr lang="ko-KR" altLang="en-US" smtClean="0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39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B0D7A3CC-26B0-4037-9463-700B57B1929A}" type="slidenum">
              <a:rPr lang="ko-KR" altLang="en-US" smtClean="0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5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2020-05-24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kiss.kstudy.com/thesis/thesis-view.asp?key=331751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iss.kr/link?id=T1532974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5685C0-6B51-4306-BF71-8F0F182BEB53}"/>
              </a:ext>
            </a:extLst>
          </p:cNvPr>
          <p:cNvCxnSpPr>
            <a:cxnSpLocks/>
          </p:cNvCxnSpPr>
          <p:nvPr/>
        </p:nvCxnSpPr>
        <p:spPr>
          <a:xfrm>
            <a:off x="3219450" y="3493625"/>
            <a:ext cx="59118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66CA57-1BCA-4463-B57C-2D8C4EB9B18D}"/>
              </a:ext>
            </a:extLst>
          </p:cNvPr>
          <p:cNvSpPr txBox="1"/>
          <p:nvPr/>
        </p:nvSpPr>
        <p:spPr>
          <a:xfrm>
            <a:off x="3346493" y="2339665"/>
            <a:ext cx="5908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스마트홈</a:t>
            </a:r>
            <a:r>
              <a:rPr lang="ko-KR" altLang="en-US" sz="2800" b="1" i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환경에서 </a:t>
            </a:r>
            <a:endParaRPr lang="en-US" altLang="ko-KR" sz="2800" b="1" i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2800" b="1" i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AR</a:t>
            </a:r>
            <a:r>
              <a:rPr lang="ko-KR" altLang="en-US" sz="2800" b="1" i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기술을 활용한 </a:t>
            </a:r>
            <a:r>
              <a:rPr lang="ko-KR" altLang="en-US" sz="2800" b="1" i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슬립테크</a:t>
            </a:r>
            <a:r>
              <a:rPr lang="ko-KR" altLang="en-US" sz="2800" b="1" i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제어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5B630-7EA4-40E9-8A9E-0C442B89B707}"/>
              </a:ext>
            </a:extLst>
          </p:cNvPr>
          <p:cNvSpPr txBox="1"/>
          <p:nvPr/>
        </p:nvSpPr>
        <p:spPr>
          <a:xfrm>
            <a:off x="3519038" y="3693479"/>
            <a:ext cx="5312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차성민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발표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박현주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배수민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이재동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지도교수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A67E5D4-2978-41F0-823C-871076DEDAF0}"/>
              </a:ext>
            </a:extLst>
          </p:cNvPr>
          <p:cNvSpPr txBox="1"/>
          <p:nvPr/>
        </p:nvSpPr>
        <p:spPr>
          <a:xfrm>
            <a:off x="6096000" y="1682660"/>
            <a:ext cx="508024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슬립테크</a:t>
            </a:r>
            <a:r>
              <a:rPr lang="en-US" altLang="ko-KR" sz="24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</a:t>
            </a:r>
          </a:p>
          <a:p>
            <a:endParaRPr lang="en-US" altLang="ko-KR" sz="24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“Sleep(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수면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 + Technology(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기술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의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합성어로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첨단 기술을 활용해 수면관련 데이터를 분석하고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수면을 돕는 기술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F2FC7-B6E9-437E-82B3-0C90891287F7}"/>
              </a:ext>
            </a:extLst>
          </p:cNvPr>
          <p:cNvSpPr txBox="1"/>
          <p:nvPr/>
        </p:nvSpPr>
        <p:spPr>
          <a:xfrm>
            <a:off x="6642100" y="6356350"/>
            <a:ext cx="5282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100" dirty="0"/>
              <a:t>참조</a:t>
            </a:r>
            <a:r>
              <a:rPr lang="en-US" altLang="ko-KR" sz="1100" dirty="0"/>
              <a:t>: Hyeong-Min Lee, “Technology and innovation”. Vol. 426, pp.69-71, (2019)</a:t>
            </a:r>
          </a:p>
          <a:p>
            <a:endParaRPr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FDAD76-30A5-4D2F-8172-4B09A558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77" y="1417853"/>
            <a:ext cx="5242011" cy="395907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62F5E8-1789-4103-9A13-77B72C873101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539608-AAFE-43B0-9ECE-BEB0AD045106}"/>
              </a:ext>
            </a:extLst>
          </p:cNvPr>
          <p:cNvSpPr txBox="1"/>
          <p:nvPr/>
        </p:nvSpPr>
        <p:spPr>
          <a:xfrm>
            <a:off x="436528" y="47014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배경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F2BDACA-1DEF-4CC7-947C-0FAD5506E7EA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4"/>
            <a:ext cx="163241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693B6E6-2003-455E-83D8-030C4CCED0AE}"/>
              </a:ext>
            </a:extLst>
          </p:cNvPr>
          <p:cNvCxnSpPr>
            <a:cxnSpLocks/>
          </p:cNvCxnSpPr>
          <p:nvPr/>
        </p:nvCxnSpPr>
        <p:spPr>
          <a:xfrm flipH="1">
            <a:off x="527050" y="470141"/>
            <a:ext cx="69215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E1F97F-7C87-4D14-99AC-1B1B6D80E0FF}"/>
              </a:ext>
            </a:extLst>
          </p:cNvPr>
          <p:cNvSpPr txBox="1"/>
          <p:nvPr/>
        </p:nvSpPr>
        <p:spPr>
          <a:xfrm>
            <a:off x="1219200" y="7349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스마트홈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260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A67E5D4-2978-41F0-823C-871076DEDAF0}"/>
              </a:ext>
            </a:extLst>
          </p:cNvPr>
          <p:cNvSpPr txBox="1"/>
          <p:nvPr/>
        </p:nvSpPr>
        <p:spPr>
          <a:xfrm>
            <a:off x="6096000" y="1682660"/>
            <a:ext cx="50802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증강현실</a:t>
            </a:r>
            <a:r>
              <a:rPr lang="en-US" altLang="ko-KR" sz="24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(Augmented Reality):</a:t>
            </a:r>
          </a:p>
          <a:p>
            <a:endParaRPr lang="en-US" altLang="ko-KR" sz="24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실제 환경에 컴퓨터 모델링을 통해 생성한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가상의 물체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물체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텍스트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비디오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겹쳐 보이게 하여 공간과 상황에 관한 가상정보를 제공하는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시스템 및 기술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F2FC7-B6E9-437E-82B3-0C90891287F7}"/>
              </a:ext>
            </a:extLst>
          </p:cNvPr>
          <p:cNvSpPr txBox="1"/>
          <p:nvPr/>
        </p:nvSpPr>
        <p:spPr>
          <a:xfrm>
            <a:off x="2329504" y="6387858"/>
            <a:ext cx="9789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1100" dirty="0"/>
              <a:t>참조</a:t>
            </a:r>
            <a:r>
              <a:rPr lang="en-US" altLang="ko-KR" sz="1100" dirty="0"/>
              <a:t>: Ji-Sun Yang, “A Study on the Improvement of User Experience in the Mobile AR Interior Content according to the Theory of Attendance”(2019)</a:t>
            </a:r>
          </a:p>
          <a:p>
            <a:endParaRPr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58118-8DEA-48FA-B061-4A05FB27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41" y="1070304"/>
            <a:ext cx="3962310" cy="39434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F55878-3117-4497-81F5-0CF21B6E8BF6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3C7930-5B12-4F45-8D85-A7591FEFD5A8}"/>
              </a:ext>
            </a:extLst>
          </p:cNvPr>
          <p:cNvSpPr txBox="1"/>
          <p:nvPr/>
        </p:nvSpPr>
        <p:spPr>
          <a:xfrm>
            <a:off x="436528" y="47014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배경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F207A9-DE8A-424C-AF3C-656B1118E315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4"/>
            <a:ext cx="163241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BF8843-E353-4A7D-9923-6D7E6A0A17B8}"/>
              </a:ext>
            </a:extLst>
          </p:cNvPr>
          <p:cNvCxnSpPr>
            <a:cxnSpLocks/>
          </p:cNvCxnSpPr>
          <p:nvPr/>
        </p:nvCxnSpPr>
        <p:spPr>
          <a:xfrm flipH="1">
            <a:off x="527050" y="470141"/>
            <a:ext cx="69215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212D60-60E6-431F-84D6-F23FDD4720D0}"/>
              </a:ext>
            </a:extLst>
          </p:cNvPr>
          <p:cNvSpPr txBox="1"/>
          <p:nvPr/>
        </p:nvSpPr>
        <p:spPr>
          <a:xfrm>
            <a:off x="1219200" y="7349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스마트홈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08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CA8FDD3-8136-4424-A44E-3A013D41F7CB}"/>
              </a:ext>
            </a:extLst>
          </p:cNvPr>
          <p:cNvSpPr/>
          <p:nvPr/>
        </p:nvSpPr>
        <p:spPr>
          <a:xfrm>
            <a:off x="5247697" y="2091576"/>
            <a:ext cx="1696606" cy="17290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설계 </a:t>
            </a:r>
            <a:endParaRPr lang="en-US" altLang="ko-KR" sz="2800" dirty="0">
              <a:solidFill>
                <a:srgbClr val="F0D252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및</a:t>
            </a:r>
            <a:endParaRPr lang="en-US" altLang="ko-KR" sz="2800" dirty="0">
              <a:solidFill>
                <a:srgbClr val="F0D252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구현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058614-3B79-44C6-B171-E1346D79A12C}"/>
              </a:ext>
            </a:extLst>
          </p:cNvPr>
          <p:cNvCxnSpPr>
            <a:cxnSpLocks/>
          </p:cNvCxnSpPr>
          <p:nvPr/>
        </p:nvCxnSpPr>
        <p:spPr>
          <a:xfrm flipH="1">
            <a:off x="5247697" y="4032250"/>
            <a:ext cx="18452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C18E43-4841-413E-A73B-C6E81DA43297}"/>
              </a:ext>
            </a:extLst>
          </p:cNvPr>
          <p:cNvSpPr txBox="1"/>
          <p:nvPr/>
        </p:nvSpPr>
        <p:spPr>
          <a:xfrm>
            <a:off x="5247697" y="4710448"/>
            <a:ext cx="2803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진행과정과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83CAE5-CA29-438B-BF3D-E4E6187AE4EA}"/>
              </a:ext>
            </a:extLst>
          </p:cNvPr>
          <p:cNvSpPr txBox="1"/>
          <p:nvPr/>
        </p:nvSpPr>
        <p:spPr>
          <a:xfrm>
            <a:off x="5662140" y="4164759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160848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6.googleusercontent.com/Plb8j9mUGRCXzhJI5GM2ykFJfHuEgtlLWlXdjf65UdbO0ivWV2M9sa-a5a129rruTnbwAq9kxz_PnF3ofp_USopiXL3FCSqZFvT4NQ-toeRwwnq-9yx4yv5INYYAo65C0RwwZpoI">
            <a:extLst>
              <a:ext uri="{FF2B5EF4-FFF2-40B4-BE49-F238E27FC236}">
                <a16:creationId xmlns:a16="http://schemas.microsoft.com/office/drawing/2014/main" id="{D5ABC90D-340F-4FA9-9A4A-6626AD44C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358819"/>
            <a:ext cx="2638425" cy="43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lh3.googleusercontent.com/YJSQJnIcVVeTfhuW22Hrh6ZFiu4PMp2e062ouX7o6nPSXpfoAKNSTSl-RdhyP-vLBCAOyYtU9v-0gfL-YFQ2NKz_W8axpwFyRJo_CFCR2O-xNoY-7HfgUtOhm_fdBBGUxmH0UWLM">
            <a:extLst>
              <a:ext uri="{FF2B5EF4-FFF2-40B4-BE49-F238E27FC236}">
                <a16:creationId xmlns:a16="http://schemas.microsoft.com/office/drawing/2014/main" id="{FBDC2EF9-1B5A-4F36-BB9B-CEDCBD785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8820"/>
            <a:ext cx="2425699" cy="43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26956-882E-4D14-95F6-8FD72CFBBCAD}"/>
              </a:ext>
            </a:extLst>
          </p:cNvPr>
          <p:cNvSpPr txBox="1"/>
          <p:nvPr/>
        </p:nvSpPr>
        <p:spPr>
          <a:xfrm>
            <a:off x="-30507" y="2505576"/>
            <a:ext cx="35795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1.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기존 스마트 홈 제어 앱의 문제</a:t>
            </a:r>
            <a:endParaRPr lang="en-US" altLang="ko-KR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Text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방식의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UI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는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  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직관적인 정보 제공이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어렵다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  <a:cs typeface="Ebrima" panose="02000000000000000000" pitchFamily="2" charset="0"/>
              </a:rPr>
              <a:t>→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모델링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통해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직관성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문제 해결</a:t>
            </a:r>
          </a:p>
          <a:p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B164614-DB3C-42BD-A844-421F0746B9C5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5F58CB2-BAF0-4392-B643-8B34A2EB4E0F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D79207-F184-429A-9AFE-106F6173376A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DBB07E-A684-4123-AD0C-3DDB5A0B7B67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0"/>
            <a:ext cx="3035767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A5603B-7DEE-485D-8D42-CC19291A9443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025731-1739-4661-A1CF-F08E661BC6E9}"/>
              </a:ext>
            </a:extLst>
          </p:cNvPr>
          <p:cNvSpPr txBox="1"/>
          <p:nvPr/>
        </p:nvSpPr>
        <p:spPr>
          <a:xfrm>
            <a:off x="2224050" y="67918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연구의 필요성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0FC2FA4-E5A0-4E94-97F8-0F6AF9692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22" y="1358819"/>
            <a:ext cx="2438520" cy="4324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2C8D4-D42D-4F26-8CCC-E54ECB89F281}"/>
              </a:ext>
            </a:extLst>
          </p:cNvPr>
          <p:cNvSpPr txBox="1"/>
          <p:nvPr/>
        </p:nvSpPr>
        <p:spPr>
          <a:xfrm>
            <a:off x="8643000" y="3136517"/>
            <a:ext cx="705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5210E-867C-40AB-97A3-236AE946653C}"/>
              </a:ext>
            </a:extLst>
          </p:cNvPr>
          <p:cNvSpPr txBox="1"/>
          <p:nvPr/>
        </p:nvSpPr>
        <p:spPr>
          <a:xfrm>
            <a:off x="3992561" y="5683660"/>
            <a:ext cx="362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&lt;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기존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스마트홈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제어 어플리케이션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&gt;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71D8E-AD66-42BB-A1C6-5F990840144E}"/>
              </a:ext>
            </a:extLst>
          </p:cNvPr>
          <p:cNvSpPr txBox="1"/>
          <p:nvPr/>
        </p:nvSpPr>
        <p:spPr>
          <a:xfrm>
            <a:off x="9605206" y="5683660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&lt;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모델링을 통한 제어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&gt;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66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2C2F24C-A181-492D-8537-6B8BE4BCF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68" y="1359496"/>
            <a:ext cx="5683458" cy="360841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013FFA4-092C-4F9F-9297-9BC2C446644E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2122605-B81D-4D2F-93C8-1089896D6E9A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581444-6E36-45CD-A2E3-1F8A57058B91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E0072C6-5897-45ED-86FB-AC774F049D3B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0"/>
            <a:ext cx="3035767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BC5DE28-C02E-4C0F-9771-8FD85FE1BECD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B8617E-457E-4181-9A60-E50919DBFB64}"/>
              </a:ext>
            </a:extLst>
          </p:cNvPr>
          <p:cNvSpPr txBox="1"/>
          <p:nvPr/>
        </p:nvSpPr>
        <p:spPr>
          <a:xfrm>
            <a:off x="2224050" y="67918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연구의 필요성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E520B6-C146-4AC3-A073-81B1BE0B1B03}"/>
              </a:ext>
            </a:extLst>
          </p:cNvPr>
          <p:cNvSpPr txBox="1"/>
          <p:nvPr/>
        </p:nvSpPr>
        <p:spPr>
          <a:xfrm>
            <a:off x="5988326" y="1359496"/>
            <a:ext cx="55496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2.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수면장애 문제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시간이 지날수록 수면장애 환자 증가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 홈 시장과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슬립테크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시장은 커져가지만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   둘을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합치려는 시도는 현재 매우 부족하다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  <a:cs typeface="Ebrima" panose="02000000000000000000" pitchFamily="2" charset="0"/>
              </a:rPr>
              <a:t>→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늘어나는 수면장애 환자들로 인해 나날이 중요해지는 </a:t>
            </a:r>
            <a:r>
              <a:rPr lang="ko-KR" altLang="en-US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슬립테크를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스마트 홈에 접목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시키고 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AR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을 통해 제어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할 수 있게 하여 수면장애 문제를 해결하기 더 나은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환경을 만든다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961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926956-882E-4D14-95F6-8FD72CFBBCAD}"/>
              </a:ext>
            </a:extLst>
          </p:cNvPr>
          <p:cNvSpPr txBox="1"/>
          <p:nvPr/>
        </p:nvSpPr>
        <p:spPr>
          <a:xfrm>
            <a:off x="5994676" y="1599320"/>
            <a:ext cx="49989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사회적인 문제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디지털 소외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-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디지털 정보화 수준과 관계없이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전 연령대 모두가 편리하게 쓸 수 있는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체험 및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실감형 콘텐츠의 필요성은 나날이 커져 감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  <a:cs typeface="Ebrima" panose="02000000000000000000" pitchFamily="2" charset="0"/>
              </a:rPr>
              <a:t>→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인식만 시키면 알아서 정보가 뜨게 하는 등의 방식으로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전 연령대가 모두 사용하기 편한 </a:t>
            </a:r>
            <a:r>
              <a:rPr lang="en-US" altLang="ko-KR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UI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와 체험 및 실감 형 콘텐츠를 만든다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EE006D-1DEA-42E2-8AD9-71E97B51A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78" y="1599320"/>
            <a:ext cx="4569522" cy="406202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547E683-44FC-4090-AA4A-F85B6C8A53F0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9F9C9E-0FF5-4DCB-8FB6-8D63B8A8FCF1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B8DB7C-7F21-4592-982E-1768B66A0139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1A9486-6714-4E55-9F2D-49C0C9715FC9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0"/>
            <a:ext cx="3035767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72039D-26FB-4C85-91EA-39A995EDD5F0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2F647B-E064-4949-9253-86E70A7A04DE}"/>
              </a:ext>
            </a:extLst>
          </p:cNvPr>
          <p:cNvSpPr txBox="1"/>
          <p:nvPr/>
        </p:nvSpPr>
        <p:spPr>
          <a:xfrm>
            <a:off x="2224050" y="67918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연구의 필요성</a:t>
            </a:r>
          </a:p>
        </p:txBody>
      </p:sp>
    </p:spTree>
    <p:extLst>
      <p:ext uri="{BB962C8B-B14F-4D97-AF65-F5344CB8AC3E}">
        <p14:creationId xmlns:p14="http://schemas.microsoft.com/office/powerpoint/2010/main" val="3125539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BF589F-87CD-4139-BEF2-7B4371CEDD7D}"/>
              </a:ext>
            </a:extLst>
          </p:cNvPr>
          <p:cNvSpPr/>
          <p:nvPr/>
        </p:nvSpPr>
        <p:spPr>
          <a:xfrm>
            <a:off x="2082356" y="1816265"/>
            <a:ext cx="80272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Key : </a:t>
            </a:r>
          </a:p>
          <a:p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 홈 내의 다양한 사물들에 대한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추가적인 정보를 제공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해줄 수 있다는 점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높은 몰입도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요구하는 공간구성에서의 콘텐츠로 활용이 가능하다는 점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사용자가 촉각과 후각 등의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감각을 확장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하고 참여자로서 이용할 수 있다는 점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사물을 직접 체험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하고 싶은 인간의 원초적 욕구를 가장 잘 충족시켜줄 수 있다는 점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A137A9-4E1E-4E3D-87DD-9C7179310A11}"/>
              </a:ext>
            </a:extLst>
          </p:cNvPr>
          <p:cNvSpPr txBox="1"/>
          <p:nvPr/>
        </p:nvSpPr>
        <p:spPr>
          <a:xfrm>
            <a:off x="4014761" y="5996743"/>
            <a:ext cx="771717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참조</a:t>
            </a:r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  <a:hlinkClick r:id="rId3"/>
              </a:rPr>
              <a:t>http://kiss.kstudy.com/thesis/thesis-view.asp?key=3317513</a:t>
            </a:r>
            <a:endParaRPr lang="en-US" altLang="ko-KR" sz="11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11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한정엽</a:t>
            </a:r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 "</a:t>
            </a:r>
            <a:r>
              <a:rPr lang="ko-KR" altLang="en-US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혼합현실기반 디바이스 유형과 콘텐츠 디자인 특성</a:t>
            </a:r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". </a:t>
            </a:r>
            <a:r>
              <a:rPr lang="ko-KR" altLang="en-US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한국공간디자인학회 논문집</a:t>
            </a:r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vol. 32, pp.63-72, 2015.)</a:t>
            </a:r>
          </a:p>
          <a:p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  <a:hlinkClick r:id="rId4"/>
              </a:rPr>
              <a:t>http://www.riss.kr/link?id=T15329747</a:t>
            </a:r>
            <a:endParaRPr lang="en-US" altLang="ko-KR" sz="11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11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양지선</a:t>
            </a:r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 "</a:t>
            </a:r>
            <a:r>
              <a:rPr lang="ko-KR" altLang="en-US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모바일 </a:t>
            </a:r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AR </a:t>
            </a:r>
            <a:r>
              <a:rPr lang="ko-KR" altLang="en-US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인테리어 콘텐츠에서 </a:t>
            </a:r>
            <a:r>
              <a:rPr lang="ko-KR" altLang="en-US" sz="11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어포던스</a:t>
            </a:r>
            <a:r>
              <a:rPr lang="ko-KR" altLang="en-US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이론에 따른 사용자 경험 개선 연구</a:t>
            </a:r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". </a:t>
            </a:r>
            <a:r>
              <a:rPr lang="ko-KR" altLang="en-US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이화여자대학교 디자인대학원</a:t>
            </a:r>
            <a:r>
              <a:rPr lang="en-US" altLang="ko-KR" sz="11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2019.)</a:t>
            </a:r>
            <a:endParaRPr lang="ko-KR" altLang="en-US" sz="11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sz="11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sz="11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F10FF93-A84B-4FD4-8203-B5B1E8F2FED1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DD2F963-F63E-4B2C-AE5D-01E85A21E325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712EFC-20F5-41C2-A8B7-995094C853AE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8251C35-9C78-4F54-A2E0-84C758DE2DEF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3"/>
            <a:ext cx="361996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AA6C331-63AB-42EA-88CD-565B69199D45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C8554D-51FD-45BE-9290-660CF99C49EC}"/>
              </a:ext>
            </a:extLst>
          </p:cNvPr>
          <p:cNvSpPr txBox="1"/>
          <p:nvPr/>
        </p:nvSpPr>
        <p:spPr>
          <a:xfrm>
            <a:off x="2224050" y="679188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AR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사용하는 이유</a:t>
            </a:r>
          </a:p>
        </p:txBody>
      </p:sp>
    </p:spTree>
    <p:extLst>
      <p:ext uri="{BB962C8B-B14F-4D97-AF65-F5344CB8AC3E}">
        <p14:creationId xmlns:p14="http://schemas.microsoft.com/office/powerpoint/2010/main" val="2770403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_x414204696" descr="EMB0000236c292d">
            <a:extLst>
              <a:ext uri="{FF2B5EF4-FFF2-40B4-BE49-F238E27FC236}">
                <a16:creationId xmlns:a16="http://schemas.microsoft.com/office/drawing/2014/main" id="{25CC9514-D76A-4AD0-9114-7FA16BCF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5" y="1896699"/>
            <a:ext cx="5097810" cy="219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D1C7BD-6216-4FDB-8338-CB38D6D1ADD6}"/>
              </a:ext>
            </a:extLst>
          </p:cNvPr>
          <p:cNvSpPr txBox="1"/>
          <p:nvPr/>
        </p:nvSpPr>
        <p:spPr>
          <a:xfrm>
            <a:off x="5114000" y="4088672"/>
            <a:ext cx="204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&lt;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 홈 구조도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&gt;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FB59DD-4F69-4DA2-B87C-9E7FB3570C30}"/>
              </a:ext>
            </a:extLst>
          </p:cNvPr>
          <p:cNvSpPr/>
          <p:nvPr/>
        </p:nvSpPr>
        <p:spPr>
          <a:xfrm>
            <a:off x="1183813" y="4865193"/>
            <a:ext cx="10285376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342900" algn="just" fontAlgn="base">
              <a:lnSpc>
                <a:spcPct val="160000"/>
              </a:lnSpc>
              <a:buAutoNum type="arabicPeriod"/>
            </a:pPr>
            <a:r>
              <a:rPr lang="ko-KR" altLang="en-US" sz="14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조명</a:t>
            </a:r>
            <a:r>
              <a:rPr lang="en-US" altLang="ko-KR" sz="14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침대 등을 카메라 화면을 통해 스캔을 하면 각종 정보가 </a:t>
            </a:r>
            <a:r>
              <a:rPr lang="en-US" altLang="ko-KR" sz="14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UI</a:t>
            </a:r>
            <a:r>
              <a:rPr lang="ko-KR" altLang="en-US" sz="14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그래픽으로 제공되는 </a:t>
            </a:r>
            <a:r>
              <a:rPr lang="en-US" altLang="ko-KR" sz="14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AR</a:t>
            </a:r>
            <a:r>
              <a:rPr lang="ko-KR" altLang="en-US" sz="14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</a:t>
            </a:r>
            <a:r>
              <a:rPr lang="en-US" altLang="ko-KR" sz="14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Unity</a:t>
            </a:r>
            <a:r>
              <a:rPr lang="ko-KR" altLang="en-US" sz="14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이용하여 구현</a:t>
            </a:r>
            <a:endParaRPr lang="en-US" altLang="ko-KR" sz="1400" kern="0" dirty="0">
              <a:solidFill>
                <a:srgbClr val="0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533400" indent="-342900" algn="just" fontAlgn="base">
              <a:lnSpc>
                <a:spcPct val="160000"/>
              </a:lnSpc>
              <a:buFontTx/>
              <a:buAutoNum type="arabicPeriod"/>
            </a:pP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 홈 모형에 부착되는 각종 센서들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(IoT)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은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Arduino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이용하여 구현</a:t>
            </a:r>
          </a:p>
          <a:p>
            <a:pPr marL="533400" indent="-342900" algn="just" fontAlgn="base">
              <a:lnSpc>
                <a:spcPct val="160000"/>
              </a:lnSpc>
              <a:buFontTx/>
              <a:buAutoNum type="arabicPeriod"/>
            </a:pP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3D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기반의 집 모델링이 화면에 나와야 하기 때문에 이를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3D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소프트웨어인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SketchUp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툴을 이용하여 제작 및 구현</a:t>
            </a:r>
          </a:p>
          <a:p>
            <a:pPr marL="533400" indent="-342900" algn="just" fontAlgn="base">
              <a:lnSpc>
                <a:spcPct val="160000"/>
              </a:lnSpc>
              <a:buAutoNum type="arabicPeriod"/>
            </a:pPr>
            <a:endParaRPr lang="ko-KR" altLang="en-US" sz="1400" kern="0" dirty="0">
              <a:solidFill>
                <a:srgbClr val="0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7370930-AFA9-453C-AE20-43B7D04F4D07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C645980-6358-49CD-8B5E-04347A29AF94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3DACAE-8E13-47F8-8612-61CC4A61DB18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2EDE675-751D-4F6B-81B4-50CBA5FD321B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3"/>
            <a:ext cx="266746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82FEE93-2984-48DD-84F2-01C99FFFD00B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2A35839-C03D-42C7-8570-29782F412577}"/>
              </a:ext>
            </a:extLst>
          </p:cNvPr>
          <p:cNvSpPr txBox="1"/>
          <p:nvPr/>
        </p:nvSpPr>
        <p:spPr>
          <a:xfrm>
            <a:off x="2224050" y="679188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62507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6B09E8-2B5C-466B-885F-7CB70FC114B7}"/>
              </a:ext>
            </a:extLst>
          </p:cNvPr>
          <p:cNvSpPr txBox="1"/>
          <p:nvPr/>
        </p:nvSpPr>
        <p:spPr>
          <a:xfrm>
            <a:off x="2224050" y="67918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모델링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7242DC-21D1-49FE-9E4B-82593E82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05" y="1229988"/>
            <a:ext cx="5429942" cy="50902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3BDAD-4BB3-4EDA-A169-3645EC3AB847}"/>
              </a:ext>
            </a:extLst>
          </p:cNvPr>
          <p:cNvSpPr txBox="1"/>
          <p:nvPr/>
        </p:nvSpPr>
        <p:spPr>
          <a:xfrm>
            <a:off x="7049097" y="3451933"/>
            <a:ext cx="443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평면도 구상 후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Sketchup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툴을 이용하여 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직접 사용할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3D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모델링을 제작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3027479-2622-4A8E-95E2-C4A3662F7F3B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FC311C-BCE1-4A0A-9493-EBF6F2D5D889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AEF42F-2779-4DAE-9627-9BF2FD6FE9F8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2463557-19CE-4326-9940-B99AE7D62A2F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0"/>
            <a:ext cx="2388067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3A5235E-E11C-4F5C-9B93-06E525029DC1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293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FAED19D-DA0B-41AA-97D6-45084A1744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1" y="1145400"/>
            <a:ext cx="7596052" cy="4728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C2984-A5FC-4E7E-8B35-90276E3A0C85}"/>
              </a:ext>
            </a:extLst>
          </p:cNvPr>
          <p:cNvSpPr txBox="1"/>
          <p:nvPr/>
        </p:nvSpPr>
        <p:spPr>
          <a:xfrm>
            <a:off x="3354908" y="6178812"/>
            <a:ext cx="473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우드락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폼보드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및 센서를 이용한 실 모형 제작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5524D-E1D8-4834-B70E-F34D54EDD2DB}"/>
              </a:ext>
            </a:extLst>
          </p:cNvPr>
          <p:cNvSpPr txBox="1"/>
          <p:nvPr/>
        </p:nvSpPr>
        <p:spPr>
          <a:xfrm>
            <a:off x="2224050" y="679188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실모형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제작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F06280A-2212-43CF-BBC2-18C897D5679D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DBD681C-9320-4208-93B4-35D3BB604A73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C718A4-7D79-4DE7-ACE2-7C1AF4693C52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B22DFE1-275C-4467-BE9F-DC4E9197A4F4}"/>
              </a:ext>
            </a:extLst>
          </p:cNvPr>
          <p:cNvCxnSpPr>
            <a:cxnSpLocks/>
          </p:cNvCxnSpPr>
          <p:nvPr/>
        </p:nvCxnSpPr>
        <p:spPr>
          <a:xfrm>
            <a:off x="577383" y="1048524"/>
            <a:ext cx="29341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26092D4-025F-46AB-AD35-4C25C402C769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1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71B1EB-FD46-4840-A190-E49132A695E9}"/>
              </a:ext>
            </a:extLst>
          </p:cNvPr>
          <p:cNvSpPr txBox="1"/>
          <p:nvPr/>
        </p:nvSpPr>
        <p:spPr>
          <a:xfrm>
            <a:off x="5522490" y="424144"/>
            <a:ext cx="1035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목차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325D88-A983-410D-AB82-2F2B04A8639D}"/>
              </a:ext>
            </a:extLst>
          </p:cNvPr>
          <p:cNvCxnSpPr>
            <a:cxnSpLocks/>
          </p:cNvCxnSpPr>
          <p:nvPr/>
        </p:nvCxnSpPr>
        <p:spPr>
          <a:xfrm>
            <a:off x="5272882" y="947364"/>
            <a:ext cx="1479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3EA8B4F-1599-4CDA-A272-91361611A757}"/>
              </a:ext>
            </a:extLst>
          </p:cNvPr>
          <p:cNvSpPr txBox="1"/>
          <p:nvPr/>
        </p:nvSpPr>
        <p:spPr>
          <a:xfrm>
            <a:off x="7372427" y="4278648"/>
            <a:ext cx="2803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진행과정과 내용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43A0F7-D880-42D3-9CC9-FD403EFD35CC}"/>
              </a:ext>
            </a:extLst>
          </p:cNvPr>
          <p:cNvSpPr/>
          <p:nvPr/>
        </p:nvSpPr>
        <p:spPr>
          <a:xfrm>
            <a:off x="7233634" y="1680907"/>
            <a:ext cx="1696606" cy="17290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설계 </a:t>
            </a:r>
            <a:endParaRPr lang="en-US" altLang="ko-KR" sz="2400" dirty="0">
              <a:solidFill>
                <a:srgbClr val="F0D252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및</a:t>
            </a:r>
            <a:endParaRPr lang="en-US" altLang="ko-KR" sz="2400" dirty="0">
              <a:solidFill>
                <a:srgbClr val="F0D252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92D5B-EB79-481C-A8D7-0F97D6F4B3E0}"/>
              </a:ext>
            </a:extLst>
          </p:cNvPr>
          <p:cNvSpPr txBox="1"/>
          <p:nvPr/>
        </p:nvSpPr>
        <p:spPr>
          <a:xfrm>
            <a:off x="7786870" y="3732959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필요성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7DE66F9-2991-4D14-9F46-F55F2E6350B6}"/>
              </a:ext>
            </a:extLst>
          </p:cNvPr>
          <p:cNvSpPr/>
          <p:nvPr/>
        </p:nvSpPr>
        <p:spPr>
          <a:xfrm>
            <a:off x="3095074" y="1690573"/>
            <a:ext cx="1696606" cy="17290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9EC745-4FDF-4F1F-B94A-2359D520CAB3}"/>
              </a:ext>
            </a:extLst>
          </p:cNvPr>
          <p:cNvSpPr txBox="1"/>
          <p:nvPr/>
        </p:nvSpPr>
        <p:spPr>
          <a:xfrm>
            <a:off x="3331671" y="3732959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내용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9EC745-4FDF-4F1F-B94A-2359D520CAB3}"/>
              </a:ext>
            </a:extLst>
          </p:cNvPr>
          <p:cNvSpPr txBox="1"/>
          <p:nvPr/>
        </p:nvSpPr>
        <p:spPr>
          <a:xfrm>
            <a:off x="5507126" y="3732959"/>
            <a:ext cx="188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스마트홈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DE66F9-2991-4D14-9F46-F55F2E6350B6}"/>
              </a:ext>
            </a:extLst>
          </p:cNvPr>
          <p:cNvSpPr/>
          <p:nvPr/>
        </p:nvSpPr>
        <p:spPr>
          <a:xfrm>
            <a:off x="5164354" y="1690573"/>
            <a:ext cx="1696606" cy="17290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배경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60ACF7B-696B-4E22-9671-A16B3D5A5776}"/>
              </a:ext>
            </a:extLst>
          </p:cNvPr>
          <p:cNvSpPr/>
          <p:nvPr/>
        </p:nvSpPr>
        <p:spPr>
          <a:xfrm>
            <a:off x="9302914" y="1680907"/>
            <a:ext cx="1696606" cy="17290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결론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F192DF-009C-401D-835A-482200CF11FC}"/>
              </a:ext>
            </a:extLst>
          </p:cNvPr>
          <p:cNvSpPr txBox="1"/>
          <p:nvPr/>
        </p:nvSpPr>
        <p:spPr>
          <a:xfrm>
            <a:off x="5522490" y="4211349"/>
            <a:ext cx="188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슬립테크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1814F-19BF-442D-8FEC-442755867162}"/>
              </a:ext>
            </a:extLst>
          </p:cNvPr>
          <p:cNvSpPr txBox="1"/>
          <p:nvPr/>
        </p:nvSpPr>
        <p:spPr>
          <a:xfrm>
            <a:off x="5522490" y="4689739"/>
            <a:ext cx="188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증강현실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8F4CC8-3C8F-40C2-8D5D-89A80D387355}"/>
              </a:ext>
            </a:extLst>
          </p:cNvPr>
          <p:cNvSpPr txBox="1"/>
          <p:nvPr/>
        </p:nvSpPr>
        <p:spPr>
          <a:xfrm>
            <a:off x="9302914" y="3732959"/>
            <a:ext cx="222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결론 및 기대효과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F8A2A46-149A-4A2A-B07E-DB5B1F6A779B}"/>
              </a:ext>
            </a:extLst>
          </p:cNvPr>
          <p:cNvSpPr/>
          <p:nvPr/>
        </p:nvSpPr>
        <p:spPr>
          <a:xfrm>
            <a:off x="1025794" y="1704226"/>
            <a:ext cx="1696606" cy="17290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요약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18309-8254-498A-91CA-1D94775180F4}"/>
              </a:ext>
            </a:extLst>
          </p:cNvPr>
          <p:cNvSpPr txBox="1"/>
          <p:nvPr/>
        </p:nvSpPr>
        <p:spPr>
          <a:xfrm>
            <a:off x="1262391" y="3732959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논문 요약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6CF7E6-6BAC-495D-823B-8A5C20665E7F}"/>
              </a:ext>
            </a:extLst>
          </p:cNvPr>
          <p:cNvSpPr txBox="1"/>
          <p:nvPr/>
        </p:nvSpPr>
        <p:spPr>
          <a:xfrm>
            <a:off x="9689042" y="4289629"/>
            <a:ext cx="222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시연영상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590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A62598D-C610-4AD6-8879-EF8B630474F3}"/>
              </a:ext>
            </a:extLst>
          </p:cNvPr>
          <p:cNvSpPr/>
          <p:nvPr/>
        </p:nvSpPr>
        <p:spPr>
          <a:xfrm>
            <a:off x="6117148" y="2344824"/>
            <a:ext cx="5556692" cy="2158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AutoNum type="arabicPeriod"/>
            </a:pP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유니티를 통해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UI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제작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, 3D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모델링 제어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아두이노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 센서 제어 등을 구현</a:t>
            </a:r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  <a:cs typeface="Arial" panose="020B0604020202020204" pitchFamily="34" charset="0"/>
            </a:endParaRPr>
          </a:p>
          <a:p>
            <a:pPr marL="342900" indent="-342900" fontAlgn="base">
              <a:buAutoNum type="arabicPeriod"/>
            </a:pPr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  <a:cs typeface="Arial" panose="020B0604020202020204" pitchFamily="34" charset="0"/>
            </a:endParaRPr>
          </a:p>
          <a:p>
            <a:pPr marL="342900" indent="-342900" fontAlgn="base">
              <a:buFontTx/>
              <a:buAutoNum type="arabicPeriod"/>
            </a:pP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Sketchup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을 이용해 만든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3D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모델링을 유니티로 가져오고 실제 모형에 부착되어 있는 </a:t>
            </a:r>
            <a:r>
              <a:rPr lang="ko-KR" altLang="en-US" sz="1600" dirty="0" err="1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아두이노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 센서들을 제어하기 위해 ‘</a:t>
            </a:r>
            <a:r>
              <a:rPr lang="ko-KR" altLang="en-US" sz="1600" dirty="0" err="1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아두니티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  <a:cs typeface="Arial" panose="020B0604020202020204" pitchFamily="34" charset="0"/>
              </a:rPr>
              <a:t>’ 툴을 사용</a:t>
            </a:r>
          </a:p>
          <a:p>
            <a:pPr marL="342900" indent="-342900" fontAlgn="base">
              <a:buAutoNum type="arabicPeriod"/>
            </a:pP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  <a:cs typeface="Arial" panose="020B0604020202020204" pitchFamily="34" charset="0"/>
            </a:endParaRPr>
          </a:p>
          <a:p>
            <a:pPr marL="190500" algn="just" fontAlgn="base">
              <a:lnSpc>
                <a:spcPct val="160000"/>
              </a:lnSpc>
            </a:pPr>
            <a:endParaRPr lang="ko-KR" altLang="en-US" sz="1600" kern="0" dirty="0">
              <a:solidFill>
                <a:srgbClr val="00000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281B1-6922-4B25-BB5C-CC5FA361EA71}"/>
              </a:ext>
            </a:extLst>
          </p:cNvPr>
          <p:cNvSpPr txBox="1"/>
          <p:nvPr/>
        </p:nvSpPr>
        <p:spPr>
          <a:xfrm>
            <a:off x="2224050" y="679188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어플리케이션 제작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8640C1-E626-4A8D-AC82-1D3D46C58A7C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BBC237-C756-4700-BC62-5366AEC0B528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94DAD6-9B15-4FF9-8814-8706F37CBA61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B90963-6267-43DB-863B-D1DE5D964BAC}"/>
              </a:ext>
            </a:extLst>
          </p:cNvPr>
          <p:cNvCxnSpPr>
            <a:cxnSpLocks/>
          </p:cNvCxnSpPr>
          <p:nvPr/>
        </p:nvCxnSpPr>
        <p:spPr>
          <a:xfrm>
            <a:off x="577383" y="1048524"/>
            <a:ext cx="34675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E168B53-6A89-4F66-B52C-066E9AA84F3F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_x245409072" descr="EMB000034e44b64">
            <a:extLst>
              <a:ext uri="{FF2B5EF4-FFF2-40B4-BE49-F238E27FC236}">
                <a16:creationId xmlns:a16="http://schemas.microsoft.com/office/drawing/2014/main" id="{AAAF753A-5A90-4E81-BA2E-EB3DDFF53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2" y="1930401"/>
            <a:ext cx="5691952" cy="29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335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A62598D-C610-4AD6-8879-EF8B630474F3}"/>
              </a:ext>
            </a:extLst>
          </p:cNvPr>
          <p:cNvSpPr/>
          <p:nvPr/>
        </p:nvSpPr>
        <p:spPr>
          <a:xfrm>
            <a:off x="3823626" y="6168682"/>
            <a:ext cx="5319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유니티 상에서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아두이노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센서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를 제어하는 흐름도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281B1-6922-4B25-BB5C-CC5FA361EA71}"/>
              </a:ext>
            </a:extLst>
          </p:cNvPr>
          <p:cNvSpPr txBox="1"/>
          <p:nvPr/>
        </p:nvSpPr>
        <p:spPr>
          <a:xfrm>
            <a:off x="2224050" y="67918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아두이노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연동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8640C1-E626-4A8D-AC82-1D3D46C58A7C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BBC237-C756-4700-BC62-5366AEC0B528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94DAD6-9B15-4FF9-8814-8706F37CBA61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B90963-6267-43DB-863B-D1DE5D964BAC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0"/>
            <a:ext cx="3029417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E168B53-6A89-4F66-B52C-066E9AA84F3F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_x245411232" descr="EMB000034e44b6b">
            <a:extLst>
              <a:ext uri="{FF2B5EF4-FFF2-40B4-BE49-F238E27FC236}">
                <a16:creationId xmlns:a16="http://schemas.microsoft.com/office/drawing/2014/main" id="{500CDE1F-A9C9-438F-B726-62FBED698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43" y="1175359"/>
            <a:ext cx="8409313" cy="500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8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_x414204616" descr="EMB0000236c2938">
            <a:extLst>
              <a:ext uri="{FF2B5EF4-FFF2-40B4-BE49-F238E27FC236}">
                <a16:creationId xmlns:a16="http://schemas.microsoft.com/office/drawing/2014/main" id="{016C8222-B703-45D8-A6D7-45D04C1D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6" y="1847473"/>
            <a:ext cx="5302718" cy="337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62598D-C610-4AD6-8879-EF8B630474F3}"/>
              </a:ext>
            </a:extLst>
          </p:cNvPr>
          <p:cNvSpPr/>
          <p:nvPr/>
        </p:nvSpPr>
        <p:spPr>
          <a:xfrm>
            <a:off x="5938884" y="2172240"/>
            <a:ext cx="6096000" cy="28130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0500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1. </a:t>
            </a:r>
            <a:r>
              <a:rPr lang="ko-KR" altLang="en-US" sz="16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홈 화면에서 모드 변경을 통해 재택모드와 외출모드로 변경</a:t>
            </a:r>
            <a:endParaRPr lang="en-US" altLang="ko-KR" sz="1600" kern="0" dirty="0">
              <a:solidFill>
                <a:srgbClr val="0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90500"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2.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스캔을 눌러 카메라로 화면을 전환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(AR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스캔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  <a:p>
            <a:pPr marL="190500" algn="just" fontAlgn="base">
              <a:lnSpc>
                <a:spcPct val="160000"/>
              </a:lnSpc>
            </a:pPr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90500" algn="just" fontAlgn="base">
              <a:lnSpc>
                <a:spcPct val="160000"/>
              </a:lnSpc>
            </a:pP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모델을 누르면 오른쪽에 보이는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UI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와 같이 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3D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모델링 제어</a:t>
            </a:r>
          </a:p>
          <a:p>
            <a:pPr marL="190500" algn="just" fontAlgn="base">
              <a:lnSpc>
                <a:spcPct val="160000"/>
              </a:lnSpc>
            </a:pP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190500" algn="just" fontAlgn="base">
              <a:lnSpc>
                <a:spcPct val="160000"/>
              </a:lnSpc>
            </a:pPr>
            <a:endParaRPr lang="ko-KR" altLang="en-US" sz="1600" kern="0" dirty="0">
              <a:solidFill>
                <a:srgbClr val="0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281B1-6922-4B25-BB5C-CC5FA361EA71}"/>
              </a:ext>
            </a:extLst>
          </p:cNvPr>
          <p:cNvSpPr txBox="1"/>
          <p:nvPr/>
        </p:nvSpPr>
        <p:spPr>
          <a:xfrm>
            <a:off x="2224050" y="67918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인터페이스 제작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8640C1-E626-4A8D-AC82-1D3D46C58A7C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BBC237-C756-4700-BC62-5366AEC0B528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94DAD6-9B15-4FF9-8814-8706F37CBA61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B90963-6267-43DB-863B-D1DE5D964BAC}"/>
              </a:ext>
            </a:extLst>
          </p:cNvPr>
          <p:cNvCxnSpPr>
            <a:cxnSpLocks/>
          </p:cNvCxnSpPr>
          <p:nvPr/>
        </p:nvCxnSpPr>
        <p:spPr>
          <a:xfrm>
            <a:off x="577383" y="1048524"/>
            <a:ext cx="34675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E168B53-6A89-4F66-B52C-066E9AA84F3F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7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D281B1-6922-4B25-BB5C-CC5FA361EA71}"/>
              </a:ext>
            </a:extLst>
          </p:cNvPr>
          <p:cNvSpPr txBox="1"/>
          <p:nvPr/>
        </p:nvSpPr>
        <p:spPr>
          <a:xfrm>
            <a:off x="2224050" y="67918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 홈 제어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8640C1-E626-4A8D-AC82-1D3D46C58A7C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BBC237-C756-4700-BC62-5366AEC0B528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94DAD6-9B15-4FF9-8814-8706F37CBA61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B90963-6267-43DB-863B-D1DE5D964BAC}"/>
              </a:ext>
            </a:extLst>
          </p:cNvPr>
          <p:cNvCxnSpPr>
            <a:cxnSpLocks/>
          </p:cNvCxnSpPr>
          <p:nvPr/>
        </p:nvCxnSpPr>
        <p:spPr>
          <a:xfrm>
            <a:off x="577383" y="1048524"/>
            <a:ext cx="34675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E168B53-6A89-4F66-B52C-066E9AA84F3F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_x245410352" descr="EMB000034e44b75">
            <a:extLst>
              <a:ext uri="{FF2B5EF4-FFF2-40B4-BE49-F238E27FC236}">
                <a16:creationId xmlns:a16="http://schemas.microsoft.com/office/drawing/2014/main" id="{3B68B528-007C-4BB4-9C3E-9FE040FD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529" y="1276344"/>
            <a:ext cx="2308373" cy="414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245411232" descr="EMB000034e44b78">
            <a:extLst>
              <a:ext uri="{FF2B5EF4-FFF2-40B4-BE49-F238E27FC236}">
                <a16:creationId xmlns:a16="http://schemas.microsoft.com/office/drawing/2014/main" id="{CD6129D1-C1B1-421C-A2CD-CFFFCF05B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98" y="1284293"/>
            <a:ext cx="2308373" cy="413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5C1E14-555E-4067-AC88-BFEE5E5B9004}"/>
              </a:ext>
            </a:extLst>
          </p:cNvPr>
          <p:cNvSpPr txBox="1"/>
          <p:nvPr/>
        </p:nvSpPr>
        <p:spPr>
          <a:xfrm>
            <a:off x="2779529" y="5702440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조도센서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+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서보모터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F3D0AB-DB1F-45F9-825D-0D6DDB4E3F06}"/>
              </a:ext>
            </a:extLst>
          </p:cNvPr>
          <p:cNvSpPr txBox="1"/>
          <p:nvPr/>
        </p:nvSpPr>
        <p:spPr>
          <a:xfrm>
            <a:off x="6387477" y="5702440"/>
            <a:ext cx="5585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수동제어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스크롤바를 통해 창문 제어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자동제어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빛이 인식되면 빛의 양에 따라 창문 자동 조절</a:t>
            </a:r>
          </a:p>
        </p:txBody>
      </p:sp>
    </p:spTree>
    <p:extLst>
      <p:ext uri="{BB962C8B-B14F-4D97-AF65-F5344CB8AC3E}">
        <p14:creationId xmlns:p14="http://schemas.microsoft.com/office/powerpoint/2010/main" val="319097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D281B1-6922-4B25-BB5C-CC5FA361EA71}"/>
              </a:ext>
            </a:extLst>
          </p:cNvPr>
          <p:cNvSpPr txBox="1"/>
          <p:nvPr/>
        </p:nvSpPr>
        <p:spPr>
          <a:xfrm>
            <a:off x="2224050" y="67918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 홈 제어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8640C1-E626-4A8D-AC82-1D3D46C58A7C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BBC237-C756-4700-BC62-5366AEC0B528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94DAD6-9B15-4FF9-8814-8706F37CBA61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B90963-6267-43DB-863B-D1DE5D964BAC}"/>
              </a:ext>
            </a:extLst>
          </p:cNvPr>
          <p:cNvCxnSpPr>
            <a:cxnSpLocks/>
          </p:cNvCxnSpPr>
          <p:nvPr/>
        </p:nvCxnSpPr>
        <p:spPr>
          <a:xfrm>
            <a:off x="577383" y="1048524"/>
            <a:ext cx="34675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E168B53-6A89-4F66-B52C-066E9AA84F3F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7" name="_x245410032" descr="EMB000034e44b7b">
            <a:extLst>
              <a:ext uri="{FF2B5EF4-FFF2-40B4-BE49-F238E27FC236}">
                <a16:creationId xmlns:a16="http://schemas.microsoft.com/office/drawing/2014/main" id="{B2A90FE6-38D5-43A3-BE39-0C0A933A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567" y="1199209"/>
            <a:ext cx="2387600" cy="42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45409952" descr="EMB000034e44b7e">
            <a:extLst>
              <a:ext uri="{FF2B5EF4-FFF2-40B4-BE49-F238E27FC236}">
                <a16:creationId xmlns:a16="http://schemas.microsoft.com/office/drawing/2014/main" id="{FE65DDF3-F194-4A09-832F-07E9D8E9E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835" y="1199206"/>
            <a:ext cx="2387600" cy="42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58DDFA-5533-405A-9E70-FEC14E3F1419}"/>
              </a:ext>
            </a:extLst>
          </p:cNvPr>
          <p:cNvSpPr txBox="1"/>
          <p:nvPr/>
        </p:nvSpPr>
        <p:spPr>
          <a:xfrm>
            <a:off x="2954946" y="5552602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초음파 센서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B1A0C-5CF5-4F1E-8356-072CD1C05A95}"/>
              </a:ext>
            </a:extLst>
          </p:cNvPr>
          <p:cNvSpPr txBox="1"/>
          <p:nvPr/>
        </p:nvSpPr>
        <p:spPr>
          <a:xfrm>
            <a:off x="6546850" y="5552602"/>
            <a:ext cx="40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앱의 홈 화면에서 </a:t>
            </a:r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모드 선택을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통해 제어</a:t>
            </a:r>
          </a:p>
          <a:p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C31EB-DA1F-41DF-BABD-5D261CDE6864}"/>
              </a:ext>
            </a:extLst>
          </p:cNvPr>
          <p:cNvSpPr txBox="1"/>
          <p:nvPr/>
        </p:nvSpPr>
        <p:spPr>
          <a:xfrm>
            <a:off x="6546850" y="6013450"/>
            <a:ext cx="4227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재택모드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센서 비활성화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외출모드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움직임이 감지되면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알림창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팝업</a:t>
            </a:r>
          </a:p>
        </p:txBody>
      </p:sp>
    </p:spTree>
    <p:extLst>
      <p:ext uri="{BB962C8B-B14F-4D97-AF65-F5344CB8AC3E}">
        <p14:creationId xmlns:p14="http://schemas.microsoft.com/office/powerpoint/2010/main" val="3150197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D281B1-6922-4B25-BB5C-CC5FA361EA71}"/>
              </a:ext>
            </a:extLst>
          </p:cNvPr>
          <p:cNvSpPr txBox="1"/>
          <p:nvPr/>
        </p:nvSpPr>
        <p:spPr>
          <a:xfrm>
            <a:off x="2224050" y="67918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 홈 제어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8640C1-E626-4A8D-AC82-1D3D46C58A7C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BBC237-C756-4700-BC62-5366AEC0B528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94DAD6-9B15-4FF9-8814-8706F37CBA61}"/>
              </a:ext>
            </a:extLst>
          </p:cNvPr>
          <p:cNvSpPr txBox="1"/>
          <p:nvPr/>
        </p:nvSpPr>
        <p:spPr>
          <a:xfrm>
            <a:off x="410733" y="528499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설계 및 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B90963-6267-43DB-863B-D1DE5D964BAC}"/>
              </a:ext>
            </a:extLst>
          </p:cNvPr>
          <p:cNvCxnSpPr>
            <a:cxnSpLocks/>
          </p:cNvCxnSpPr>
          <p:nvPr/>
        </p:nvCxnSpPr>
        <p:spPr>
          <a:xfrm>
            <a:off x="577383" y="1048524"/>
            <a:ext cx="34675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E168B53-6A89-4F66-B52C-066E9AA84F3F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1" name="_x245410272" descr="EMB000034e44b85">
            <a:extLst>
              <a:ext uri="{FF2B5EF4-FFF2-40B4-BE49-F238E27FC236}">
                <a16:creationId xmlns:a16="http://schemas.microsoft.com/office/drawing/2014/main" id="{8A30D321-A27B-4AED-854E-1BF4106A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358" y="1368597"/>
            <a:ext cx="2775184" cy="431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_x245411472" descr="EMB000034e44b88">
            <a:extLst>
              <a:ext uri="{FF2B5EF4-FFF2-40B4-BE49-F238E27FC236}">
                <a16:creationId xmlns:a16="http://schemas.microsoft.com/office/drawing/2014/main" id="{8776C19F-9A36-48CA-B107-1864B5C76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460" y="1368604"/>
            <a:ext cx="2775182" cy="431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7040A8-39C3-4105-B102-CE50285893D9}"/>
              </a:ext>
            </a:extLst>
          </p:cNvPr>
          <p:cNvSpPr txBox="1"/>
          <p:nvPr/>
        </p:nvSpPr>
        <p:spPr>
          <a:xfrm>
            <a:off x="2033822" y="6040060"/>
            <a:ext cx="402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침대에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온습도센서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서보모터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LED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부착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AFFBA-3E00-42C1-8C04-AA0D81890C25}"/>
              </a:ext>
            </a:extLst>
          </p:cNvPr>
          <p:cNvSpPr txBox="1"/>
          <p:nvPr/>
        </p:nvSpPr>
        <p:spPr>
          <a:xfrm>
            <a:off x="6759460" y="5901560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침대 스캔 시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온습도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알람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기울기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밝기 제어</a:t>
            </a:r>
          </a:p>
        </p:txBody>
      </p:sp>
    </p:spTree>
    <p:extLst>
      <p:ext uri="{BB962C8B-B14F-4D97-AF65-F5344CB8AC3E}">
        <p14:creationId xmlns:p14="http://schemas.microsoft.com/office/powerpoint/2010/main" val="2023838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CA8FDD3-8136-4424-A44E-3A013D41F7CB}"/>
              </a:ext>
            </a:extLst>
          </p:cNvPr>
          <p:cNvSpPr/>
          <p:nvPr/>
        </p:nvSpPr>
        <p:spPr>
          <a:xfrm>
            <a:off x="5247697" y="2091576"/>
            <a:ext cx="1696606" cy="17290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결론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058614-3B79-44C6-B171-E1346D79A12C}"/>
              </a:ext>
            </a:extLst>
          </p:cNvPr>
          <p:cNvCxnSpPr>
            <a:cxnSpLocks/>
          </p:cNvCxnSpPr>
          <p:nvPr/>
        </p:nvCxnSpPr>
        <p:spPr>
          <a:xfrm flipH="1">
            <a:off x="5162714" y="4032250"/>
            <a:ext cx="198103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AD975F-29BB-4362-87A1-17D2AEADDF58}"/>
              </a:ext>
            </a:extLst>
          </p:cNvPr>
          <p:cNvSpPr txBox="1"/>
          <p:nvPr/>
        </p:nvSpPr>
        <p:spPr>
          <a:xfrm>
            <a:off x="5162714" y="4243913"/>
            <a:ext cx="222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결론 및 기대효과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934E2-F96A-4F85-97C7-598A4DDDA333}"/>
              </a:ext>
            </a:extLst>
          </p:cNvPr>
          <p:cNvSpPr txBox="1"/>
          <p:nvPr/>
        </p:nvSpPr>
        <p:spPr>
          <a:xfrm>
            <a:off x="5548842" y="4800583"/>
            <a:ext cx="222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시연영상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35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BBC237-C756-4700-BC62-5366AEC0B528}"/>
              </a:ext>
            </a:extLst>
          </p:cNvPr>
          <p:cNvCxnSpPr>
            <a:cxnSpLocks/>
          </p:cNvCxnSpPr>
          <p:nvPr/>
        </p:nvCxnSpPr>
        <p:spPr>
          <a:xfrm flipH="1">
            <a:off x="577384" y="470142"/>
            <a:ext cx="9783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94DAD6-9B15-4FF9-8814-8706F37CBA61}"/>
              </a:ext>
            </a:extLst>
          </p:cNvPr>
          <p:cNvSpPr txBox="1"/>
          <p:nvPr/>
        </p:nvSpPr>
        <p:spPr>
          <a:xfrm>
            <a:off x="685693" y="528499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결론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B90963-6267-43DB-863B-D1DE5D964BAC}"/>
              </a:ext>
            </a:extLst>
          </p:cNvPr>
          <p:cNvCxnSpPr>
            <a:cxnSpLocks/>
          </p:cNvCxnSpPr>
          <p:nvPr/>
        </p:nvCxnSpPr>
        <p:spPr>
          <a:xfrm>
            <a:off x="577383" y="1048524"/>
            <a:ext cx="9783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E168B53-6A89-4F66-B52C-066E9AA84F3F}"/>
              </a:ext>
            </a:extLst>
          </p:cNvPr>
          <p:cNvCxnSpPr>
            <a:cxnSpLocks/>
          </p:cNvCxnSpPr>
          <p:nvPr/>
        </p:nvCxnSpPr>
        <p:spPr>
          <a:xfrm flipH="1">
            <a:off x="577384" y="470142"/>
            <a:ext cx="9783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FE49499-E5CD-4746-AB20-369EA0AB8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440" y="1365238"/>
            <a:ext cx="3638737" cy="4845299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18EAB5F-C3DA-4082-BA06-8BA646A10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28" y="1365244"/>
            <a:ext cx="2731972" cy="4845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97EC3-B9D2-485A-A44F-4F30B82A4D29}"/>
              </a:ext>
            </a:extLst>
          </p:cNvPr>
          <p:cNvSpPr txBox="1"/>
          <p:nvPr/>
        </p:nvSpPr>
        <p:spPr>
          <a:xfrm>
            <a:off x="8425530" y="2689113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직관성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부족 문제를 해결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F2C4D-903C-43D6-BF95-BE17FFC79408}"/>
              </a:ext>
            </a:extLst>
          </p:cNvPr>
          <p:cNvSpPr txBox="1"/>
          <p:nvPr/>
        </p:nvSpPr>
        <p:spPr>
          <a:xfrm>
            <a:off x="8425530" y="4302461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체험 및 실감형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콘텐츠 제작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B021C-6F59-4C7B-B3E0-98F2CB9CE83C}"/>
              </a:ext>
            </a:extLst>
          </p:cNvPr>
          <p:cNvSpPr txBox="1"/>
          <p:nvPr/>
        </p:nvSpPr>
        <p:spPr>
          <a:xfrm>
            <a:off x="8425530" y="3495787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슬립테크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기술 도입</a:t>
            </a:r>
          </a:p>
        </p:txBody>
      </p:sp>
    </p:spTree>
    <p:extLst>
      <p:ext uri="{BB962C8B-B14F-4D97-AF65-F5344CB8AC3E}">
        <p14:creationId xmlns:p14="http://schemas.microsoft.com/office/powerpoint/2010/main" val="2831940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8640C1-E626-4A8D-AC82-1D3D46C58A7C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EBBC237-C756-4700-BC62-5366AEC0B528}"/>
              </a:ext>
            </a:extLst>
          </p:cNvPr>
          <p:cNvCxnSpPr>
            <a:cxnSpLocks/>
          </p:cNvCxnSpPr>
          <p:nvPr/>
        </p:nvCxnSpPr>
        <p:spPr>
          <a:xfrm flipH="1">
            <a:off x="577384" y="470142"/>
            <a:ext cx="9783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94DAD6-9B15-4FF9-8814-8706F37CBA61}"/>
              </a:ext>
            </a:extLst>
          </p:cNvPr>
          <p:cNvSpPr txBox="1"/>
          <p:nvPr/>
        </p:nvSpPr>
        <p:spPr>
          <a:xfrm>
            <a:off x="685693" y="528499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결론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FB90963-6267-43DB-863B-D1DE5D964BAC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1"/>
            <a:ext cx="1930867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E168B53-6A89-4F66-B52C-066E9AA84F3F}"/>
              </a:ext>
            </a:extLst>
          </p:cNvPr>
          <p:cNvCxnSpPr>
            <a:cxnSpLocks/>
          </p:cNvCxnSpPr>
          <p:nvPr/>
        </p:nvCxnSpPr>
        <p:spPr>
          <a:xfrm flipH="1">
            <a:off x="577384" y="470142"/>
            <a:ext cx="9783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4CE918-BCA6-44F7-A5C8-2A3B41BE0E34}"/>
              </a:ext>
            </a:extLst>
          </p:cNvPr>
          <p:cNvSpPr txBox="1"/>
          <p:nvPr/>
        </p:nvSpPr>
        <p:spPr>
          <a:xfrm>
            <a:off x="1555750" y="67918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기대효과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8E20E4-AC31-44D0-A9D6-C499291A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45" y="2239284"/>
            <a:ext cx="1765229" cy="17489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68FB8A-B29E-4036-82B5-63F59D66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398" y="2534077"/>
            <a:ext cx="2452618" cy="11814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D9340F-8B04-4878-AE9A-5A9125CA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168" y="1855499"/>
            <a:ext cx="2136536" cy="2364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59C6D6-6FD3-4E10-B1FB-A2C442FE8EF8}"/>
              </a:ext>
            </a:extLst>
          </p:cNvPr>
          <p:cNvSpPr txBox="1"/>
          <p:nvPr/>
        </p:nvSpPr>
        <p:spPr>
          <a:xfrm>
            <a:off x="2080894" y="4348006"/>
            <a:ext cx="1887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</a:rPr>
              <a:t>Smart </a:t>
            </a:r>
            <a:r>
              <a:rPr lang="en-US" altLang="ko-KR" sz="2400" b="1" dirty="0">
                <a:latin typeface="+mj-lt"/>
              </a:rPr>
              <a:t>Home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3234E7-AD5F-4753-8D6D-CE3FE1A63A30}"/>
              </a:ext>
            </a:extLst>
          </p:cNvPr>
          <p:cNvSpPr txBox="1"/>
          <p:nvPr/>
        </p:nvSpPr>
        <p:spPr>
          <a:xfrm>
            <a:off x="5228207" y="4348006"/>
            <a:ext cx="2199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</a:rPr>
              <a:t>Smart </a:t>
            </a:r>
            <a:r>
              <a:rPr lang="en-US" altLang="ko-KR" sz="2400" b="1" dirty="0">
                <a:latin typeface="+mj-lt"/>
              </a:rPr>
              <a:t>Building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7BA2DD-F50A-4924-984D-63B6B7A81B65}"/>
              </a:ext>
            </a:extLst>
          </p:cNvPr>
          <p:cNvSpPr txBox="1"/>
          <p:nvPr/>
        </p:nvSpPr>
        <p:spPr>
          <a:xfrm>
            <a:off x="8687446" y="4348006"/>
            <a:ext cx="158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</a:rPr>
              <a:t>Smart </a:t>
            </a:r>
            <a:r>
              <a:rPr lang="en-US" altLang="ko-KR" sz="2400" b="1" dirty="0">
                <a:latin typeface="+mj-lt"/>
              </a:rPr>
              <a:t>City</a:t>
            </a:r>
            <a:endParaRPr lang="ko-KR" altLang="en-US" sz="24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627E00-7E40-486E-8BB3-126BBE34A11A}"/>
              </a:ext>
            </a:extLst>
          </p:cNvPr>
          <p:cNvSpPr txBox="1"/>
          <p:nvPr/>
        </p:nvSpPr>
        <p:spPr>
          <a:xfrm>
            <a:off x="3734839" y="2688848"/>
            <a:ext cx="905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F6424-FA70-4A57-8F98-520399B6A73F}"/>
              </a:ext>
            </a:extLst>
          </p:cNvPr>
          <p:cNvSpPr txBox="1"/>
          <p:nvPr/>
        </p:nvSpPr>
        <p:spPr>
          <a:xfrm>
            <a:off x="6974384" y="2699908"/>
            <a:ext cx="905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2127835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80ABD3-37BC-44C6-B62A-F6B917E1F8ED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AB90F7E-14FA-4FB5-A7C2-134B5C2369F3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44373E0-6301-495F-8E52-D2DC18C138FF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0"/>
            <a:ext cx="1480017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66F292-2873-4C56-BD16-0CCE4C282B7A}"/>
              </a:ext>
            </a:extLst>
          </p:cNvPr>
          <p:cNvCxnSpPr>
            <a:cxnSpLocks/>
          </p:cNvCxnSpPr>
          <p:nvPr/>
        </p:nvCxnSpPr>
        <p:spPr>
          <a:xfrm flipH="1">
            <a:off x="577383" y="470142"/>
            <a:ext cx="14800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16592C-1D7A-4729-9012-A1EC703D5752}"/>
              </a:ext>
            </a:extLst>
          </p:cNvPr>
          <p:cNvSpPr txBox="1"/>
          <p:nvPr/>
        </p:nvSpPr>
        <p:spPr>
          <a:xfrm>
            <a:off x="515311" y="483153"/>
            <a:ext cx="1645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시연 영상</a:t>
            </a:r>
            <a:endParaRPr lang="en-US" altLang="ko-KR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2" name="ar">
            <a:hlinkClick r:id="" action="ppaction://media"/>
            <a:extLst>
              <a:ext uri="{FF2B5EF4-FFF2-40B4-BE49-F238E27FC236}">
                <a16:creationId xmlns:a16="http://schemas.microsoft.com/office/drawing/2014/main" id="{B1B673D5-58F0-463C-8C02-F3A9B72BD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7375" y="401747"/>
            <a:ext cx="3397250" cy="605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1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CA8FDD3-8136-4424-A44E-3A013D41F7CB}"/>
              </a:ext>
            </a:extLst>
          </p:cNvPr>
          <p:cNvSpPr/>
          <p:nvPr/>
        </p:nvSpPr>
        <p:spPr>
          <a:xfrm>
            <a:off x="5247697" y="2091576"/>
            <a:ext cx="1696606" cy="17290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요약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1E023-74D0-4DC3-9AD4-7291FEB8F6F1}"/>
              </a:ext>
            </a:extLst>
          </p:cNvPr>
          <p:cNvSpPr txBox="1"/>
          <p:nvPr/>
        </p:nvSpPr>
        <p:spPr>
          <a:xfrm>
            <a:off x="5544301" y="4099988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논문 요약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058614-3B79-44C6-B171-E1346D79A12C}"/>
              </a:ext>
            </a:extLst>
          </p:cNvPr>
          <p:cNvCxnSpPr>
            <a:cxnSpLocks/>
          </p:cNvCxnSpPr>
          <p:nvPr/>
        </p:nvCxnSpPr>
        <p:spPr>
          <a:xfrm flipH="1">
            <a:off x="5415915" y="4032250"/>
            <a:ext cx="1480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231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5685C0-6B51-4306-BF71-8F0F182BEB53}"/>
              </a:ext>
            </a:extLst>
          </p:cNvPr>
          <p:cNvCxnSpPr>
            <a:cxnSpLocks/>
          </p:cNvCxnSpPr>
          <p:nvPr/>
        </p:nvCxnSpPr>
        <p:spPr>
          <a:xfrm>
            <a:off x="3663950" y="3680368"/>
            <a:ext cx="5048250" cy="13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66CA57-1BCA-4463-B57C-2D8C4EB9B18D}"/>
              </a:ext>
            </a:extLst>
          </p:cNvPr>
          <p:cNvSpPr txBox="1"/>
          <p:nvPr/>
        </p:nvSpPr>
        <p:spPr>
          <a:xfrm>
            <a:off x="4705482" y="2849371"/>
            <a:ext cx="344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i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Thank you.</a:t>
            </a:r>
            <a:endParaRPr lang="ko-KR" altLang="en-US" sz="4800" b="1" i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AE405-038F-431B-A593-1507625911CD}"/>
              </a:ext>
            </a:extLst>
          </p:cNvPr>
          <p:cNvSpPr txBox="1"/>
          <p:nvPr/>
        </p:nvSpPr>
        <p:spPr>
          <a:xfrm>
            <a:off x="3519038" y="3693479"/>
            <a:ext cx="5312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차성민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발표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),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박현주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배수민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이재동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지도교수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07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335919-DEC4-48C5-9432-7A6EE6CC7333}"/>
              </a:ext>
            </a:extLst>
          </p:cNvPr>
          <p:cNvCxnSpPr>
            <a:cxnSpLocks/>
          </p:cNvCxnSpPr>
          <p:nvPr/>
        </p:nvCxnSpPr>
        <p:spPr>
          <a:xfrm>
            <a:off x="577215" y="1048385"/>
            <a:ext cx="1480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52291E-3E02-4F03-8312-05EAD8C62CAD}"/>
              </a:ext>
            </a:extLst>
          </p:cNvPr>
          <p:cNvCxnSpPr>
            <a:cxnSpLocks/>
          </p:cNvCxnSpPr>
          <p:nvPr/>
        </p:nvCxnSpPr>
        <p:spPr>
          <a:xfrm flipH="1">
            <a:off x="577215" y="469900"/>
            <a:ext cx="1480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612D31-B37C-4609-B367-2CC43D9F33BF}"/>
              </a:ext>
            </a:extLst>
          </p:cNvPr>
          <p:cNvSpPr txBox="1"/>
          <p:nvPr/>
        </p:nvSpPr>
        <p:spPr>
          <a:xfrm>
            <a:off x="861695" y="497839"/>
            <a:ext cx="861133" cy="52322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요약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FEE333-70AA-43AB-BABC-0B62E400BD52}"/>
              </a:ext>
            </a:extLst>
          </p:cNvPr>
          <p:cNvCxnSpPr>
            <a:cxnSpLocks/>
          </p:cNvCxnSpPr>
          <p:nvPr/>
        </p:nvCxnSpPr>
        <p:spPr>
          <a:xfrm>
            <a:off x="577215" y="1048385"/>
            <a:ext cx="1480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3C9A76D-E23A-4A03-B869-F8E1CCA09123}"/>
              </a:ext>
            </a:extLst>
          </p:cNvPr>
          <p:cNvCxnSpPr>
            <a:cxnSpLocks/>
          </p:cNvCxnSpPr>
          <p:nvPr/>
        </p:nvCxnSpPr>
        <p:spPr>
          <a:xfrm flipH="1">
            <a:off x="577215" y="469900"/>
            <a:ext cx="1480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/>
          </p:cNvSpPr>
          <p:nvPr/>
        </p:nvSpPr>
        <p:spPr>
          <a:xfrm>
            <a:off x="2425065" y="3238500"/>
            <a:ext cx="8192135" cy="13849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-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슬립테크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제어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어플리케이션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개발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및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연구의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필요성이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증가함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기존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어플리케이션의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문제를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개선하기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위해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pPr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    3D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모델링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통한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제어와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AR기술을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활용한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슬립테크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제어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방법을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제안함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2301557" y="1818006"/>
            <a:ext cx="7588885" cy="584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Keyword : </a:t>
            </a:r>
            <a:r>
              <a:rPr lang="en-US" altLang="ko-KR" sz="3200" dirty="0" err="1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증강현실</a:t>
            </a:r>
            <a:r>
              <a:rPr lang="en-US" altLang="ko-KR" sz="3200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en-US" altLang="ko-KR" sz="3200" dirty="0" err="1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</a:t>
            </a:r>
            <a:r>
              <a:rPr lang="en-US" altLang="ko-KR" sz="3200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홈, </a:t>
            </a:r>
            <a:r>
              <a:rPr lang="en-US" altLang="ko-KR" sz="3200" dirty="0" err="1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슬립테크</a:t>
            </a:r>
            <a:r>
              <a:rPr lang="en-US" altLang="ko-KR" sz="3200" dirty="0">
                <a:solidFill>
                  <a:srgbClr val="0070C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ko-KR" altLang="en-US" sz="3200" dirty="0">
              <a:solidFill>
                <a:srgbClr val="0070C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9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CA8FDD3-8136-4424-A44E-3A013D41F7CB}"/>
              </a:ext>
            </a:extLst>
          </p:cNvPr>
          <p:cNvSpPr/>
          <p:nvPr/>
        </p:nvSpPr>
        <p:spPr>
          <a:xfrm>
            <a:off x="5247697" y="2091576"/>
            <a:ext cx="1696606" cy="17290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1E023-74D0-4DC3-9AD4-7291FEB8F6F1}"/>
              </a:ext>
            </a:extLst>
          </p:cNvPr>
          <p:cNvSpPr txBox="1"/>
          <p:nvPr/>
        </p:nvSpPr>
        <p:spPr>
          <a:xfrm>
            <a:off x="5544301" y="4099988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내용 소개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058614-3B79-44C6-B171-E1346D79A12C}"/>
              </a:ext>
            </a:extLst>
          </p:cNvPr>
          <p:cNvCxnSpPr>
            <a:cxnSpLocks/>
          </p:cNvCxnSpPr>
          <p:nvPr/>
        </p:nvCxnSpPr>
        <p:spPr>
          <a:xfrm flipH="1">
            <a:off x="5415915" y="4032250"/>
            <a:ext cx="1480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60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577215" y="1048385"/>
            <a:ext cx="1480820" cy="63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577215" y="469899"/>
            <a:ext cx="1480820" cy="635"/>
          </a:xfrm>
          <a:prstGeom prst="line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/>
          </p:cNvSpPr>
          <p:nvPr/>
        </p:nvSpPr>
        <p:spPr>
          <a:xfrm>
            <a:off x="861695" y="497839"/>
            <a:ext cx="852170" cy="52260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>
                <a:latin typeface="DX시인과나" charset="0"/>
                <a:ea typeface="DX시인과나" charset="0"/>
              </a:rPr>
              <a:t>소개</a:t>
            </a: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577215" y="1048385"/>
            <a:ext cx="3214370" cy="63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577215" y="469899"/>
            <a:ext cx="1480820" cy="635"/>
          </a:xfrm>
          <a:prstGeom prst="line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/>
          </p:cNvSpPr>
          <p:nvPr/>
        </p:nvSpPr>
        <p:spPr>
          <a:xfrm>
            <a:off x="1979295" y="692785"/>
            <a:ext cx="1964690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latin typeface="DX시인과나" charset="0"/>
                <a:ea typeface="DX시인과나" charset="0"/>
              </a:rPr>
              <a:t>스마트홈 시장규모</a:t>
            </a:r>
            <a:endParaRPr lang="ko-KR" altLang="en-US" sz="1800">
              <a:solidFill>
                <a:schemeClr val="bg1">
                  <a:lumMod val="50000"/>
                </a:schemeClr>
              </a:solidFill>
              <a:latin typeface="DX시인과나" charset="0"/>
              <a:ea typeface="DX시인과나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FC28B01-55D0-4AC5-A813-CE199DB8B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223923"/>
            <a:ext cx="5257799" cy="4410154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2C9AC85-C206-4A49-8A64-1BCB1188D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383" y="2015613"/>
            <a:ext cx="5257799" cy="31463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24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스마트홈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시장 규모가 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2025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년에는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   </a:t>
            </a:r>
            <a:r>
              <a:rPr lang="en-US" altLang="ko-KR" sz="24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31</a:t>
            </a:r>
            <a:r>
              <a:rPr lang="ko-KR" altLang="en-US" sz="24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조원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에 달할 것으로 예상</a:t>
            </a:r>
            <a:endParaRPr lang="en-US" altLang="ko-KR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2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발전 가능성이 매우 높고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</a:p>
          <a:p>
            <a:pPr marL="0" indent="0">
              <a:buNone/>
            </a:pP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다른 분야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(AR, AI 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등</a:t>
            </a:r>
            <a:r>
              <a:rPr lang="en-US" altLang="ko-KR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r>
              <a:rPr lang="ko-KR" altLang="en-US" sz="2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와의 연계도 가능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577215" y="1048385"/>
            <a:ext cx="1480820" cy="635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577215" y="469899"/>
            <a:ext cx="1480820" cy="635"/>
          </a:xfrm>
          <a:prstGeom prst="line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/>
          </p:cNvSpPr>
          <p:nvPr/>
        </p:nvSpPr>
        <p:spPr>
          <a:xfrm>
            <a:off x="861695" y="497839"/>
            <a:ext cx="852170" cy="52260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>
                <a:latin typeface="DX시인과나" charset="0"/>
                <a:ea typeface="DX시인과나" charset="0"/>
              </a:rPr>
              <a:t>소개</a:t>
            </a: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 flipV="1">
            <a:off x="577215" y="1048385"/>
            <a:ext cx="3836035" cy="636"/>
          </a:xfrm>
          <a:prstGeom prst="line">
            <a:avLst/>
          </a:prstGeom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577215" y="469899"/>
            <a:ext cx="1480820" cy="635"/>
          </a:xfrm>
          <a:prstGeom prst="line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/>
          </p:cNvSpPr>
          <p:nvPr/>
        </p:nvSpPr>
        <p:spPr>
          <a:xfrm>
            <a:off x="2057400" y="679450"/>
            <a:ext cx="2458085" cy="36893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solidFill>
                  <a:schemeClr val="bg1">
                    <a:lumMod val="50000"/>
                  </a:schemeClr>
                </a:solidFill>
                <a:latin typeface="DX시인과나" charset="0"/>
                <a:ea typeface="DX시인과나" charset="0"/>
              </a:rPr>
              <a:t>스마트 홈 어플리케이션</a:t>
            </a:r>
            <a:endParaRPr lang="ko-KR" altLang="en-US" sz="1800">
              <a:solidFill>
                <a:schemeClr val="bg1">
                  <a:lumMod val="50000"/>
                </a:schemeClr>
              </a:solidFill>
              <a:latin typeface="DX시인과나" charset="0"/>
              <a:ea typeface="DX시인과나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1206500" y="5816600"/>
            <a:ext cx="986790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DX시인과나" charset="0"/>
              <a:ea typeface="DX시인과나" charset="0"/>
            </a:endParaRPr>
          </a:p>
        </p:txBody>
      </p:sp>
      <p:pic>
        <p:nvPicPr>
          <p:cNvPr id="23" name="그림 22" descr="/Users/chaseongmin/Library/Group Containers/L48J367XN4.com.infraware.PolarisOffice/EngineTemp/1173/fImage44188469710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42" y="1428290"/>
            <a:ext cx="3080385" cy="4515945"/>
          </a:xfrm>
          <a:prstGeom prst="rect">
            <a:avLst/>
          </a:prstGeom>
          <a:noFill/>
        </p:spPr>
      </p:pic>
      <p:pic>
        <p:nvPicPr>
          <p:cNvPr id="24" name="그림 23" descr="/Users/chaseongmin/Library/Group Containers/L48J367XN4.com.infraware.PolarisOffice/EngineTemp/1173/fImage18160469867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39" y="1426382"/>
            <a:ext cx="3282063" cy="45140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CA8FDD3-8136-4424-A44E-3A013D41F7CB}"/>
              </a:ext>
            </a:extLst>
          </p:cNvPr>
          <p:cNvSpPr/>
          <p:nvPr/>
        </p:nvSpPr>
        <p:spPr>
          <a:xfrm>
            <a:off x="5247697" y="2091576"/>
            <a:ext cx="1696606" cy="17290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F0D252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배경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058614-3B79-44C6-B171-E1346D79A12C}"/>
              </a:ext>
            </a:extLst>
          </p:cNvPr>
          <p:cNvCxnSpPr>
            <a:cxnSpLocks/>
          </p:cNvCxnSpPr>
          <p:nvPr/>
        </p:nvCxnSpPr>
        <p:spPr>
          <a:xfrm flipH="1">
            <a:off x="5415915" y="4032250"/>
            <a:ext cx="1480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53E491-3B03-48CE-9E75-8CEC2469FE84}"/>
              </a:ext>
            </a:extLst>
          </p:cNvPr>
          <p:cNvSpPr txBox="1"/>
          <p:nvPr/>
        </p:nvSpPr>
        <p:spPr>
          <a:xfrm>
            <a:off x="5601451" y="4107609"/>
            <a:ext cx="188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스마트홈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34F6A-43E8-47E2-AD2E-182C050E35AD}"/>
              </a:ext>
            </a:extLst>
          </p:cNvPr>
          <p:cNvSpPr txBox="1"/>
          <p:nvPr/>
        </p:nvSpPr>
        <p:spPr>
          <a:xfrm>
            <a:off x="5616815" y="4585999"/>
            <a:ext cx="188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슬립테크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AA886-9E4E-4F37-A0A6-C5CEECEC51D0}"/>
              </a:ext>
            </a:extLst>
          </p:cNvPr>
          <p:cNvSpPr txBox="1"/>
          <p:nvPr/>
        </p:nvSpPr>
        <p:spPr>
          <a:xfrm>
            <a:off x="5616815" y="5064389"/>
            <a:ext cx="188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증강현실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348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335919-DEC4-48C5-9432-7A6EE6CC7333}"/>
              </a:ext>
            </a:extLst>
          </p:cNvPr>
          <p:cNvCxnSpPr>
            <a:cxnSpLocks/>
          </p:cNvCxnSpPr>
          <p:nvPr/>
        </p:nvCxnSpPr>
        <p:spPr>
          <a:xfrm>
            <a:off x="577383" y="1048521"/>
            <a:ext cx="1480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B612D31-B37C-4609-B367-2CC43D9F33BF}"/>
              </a:ext>
            </a:extLst>
          </p:cNvPr>
          <p:cNvSpPr txBox="1"/>
          <p:nvPr/>
        </p:nvSpPr>
        <p:spPr>
          <a:xfrm>
            <a:off x="436528" y="470141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배경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FEE333-70AA-43AB-BABC-0B62E400BD52}"/>
              </a:ext>
            </a:extLst>
          </p:cNvPr>
          <p:cNvCxnSpPr>
            <a:cxnSpLocks/>
          </p:cNvCxnSpPr>
          <p:nvPr/>
        </p:nvCxnSpPr>
        <p:spPr>
          <a:xfrm flipV="1">
            <a:off x="577383" y="1048524"/>
            <a:ext cx="163241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3C9A76D-E23A-4A03-B869-F8E1CCA09123}"/>
              </a:ext>
            </a:extLst>
          </p:cNvPr>
          <p:cNvCxnSpPr>
            <a:cxnSpLocks/>
          </p:cNvCxnSpPr>
          <p:nvPr/>
        </p:nvCxnSpPr>
        <p:spPr>
          <a:xfrm flipH="1">
            <a:off x="527050" y="470141"/>
            <a:ext cx="69215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D8FE52-3DDD-4108-BAB6-BC00028296A1}"/>
              </a:ext>
            </a:extLst>
          </p:cNvPr>
          <p:cNvSpPr txBox="1"/>
          <p:nvPr/>
        </p:nvSpPr>
        <p:spPr>
          <a:xfrm>
            <a:off x="1219200" y="7349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스마트홈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260E02-36EA-4934-B78B-94B895D7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40" y="1682660"/>
            <a:ext cx="4781796" cy="3492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67E5D4-2978-41F0-823C-871076DEDAF0}"/>
              </a:ext>
            </a:extLst>
          </p:cNvPr>
          <p:cNvSpPr txBox="1"/>
          <p:nvPr/>
        </p:nvSpPr>
        <p:spPr>
          <a:xfrm>
            <a:off x="6096000" y="1682660"/>
            <a:ext cx="508024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스마트홈</a:t>
            </a:r>
            <a:r>
              <a:rPr lang="en-US" altLang="ko-KR" sz="24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</a:t>
            </a:r>
          </a:p>
          <a:p>
            <a:endParaRPr lang="en-US" altLang="ko-KR" sz="24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“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주거 환경에 정보 기술이 융합되어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거주자의 편리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복지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그리고 안전 중심의 생활을</a:t>
            </a:r>
            <a:endParaRPr lang="en-US" altLang="ko-KR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가능하게 하는 스마트 라이프 환경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F2FC7-B6E9-437E-82B3-0C90891287F7}"/>
              </a:ext>
            </a:extLst>
          </p:cNvPr>
          <p:cNvSpPr txBox="1"/>
          <p:nvPr/>
        </p:nvSpPr>
        <p:spPr>
          <a:xfrm>
            <a:off x="4159250" y="6330950"/>
            <a:ext cx="79303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참조</a:t>
            </a:r>
            <a:r>
              <a:rPr lang="en-US" altLang="ko-KR" sz="1100" dirty="0"/>
              <a:t>: Ji-One Park. "A Study on the Product Use Patterns and Smart Hub of Smart Home User in the Near Future" (2020)</a:t>
            </a: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63435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</TotalTime>
  <Words>947</Words>
  <Application>Microsoft Office PowerPoint</Application>
  <PresentationFormat>와이드스크린</PresentationFormat>
  <Paragraphs>195</Paragraphs>
  <Slides>30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DX시인과나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박 현주</cp:lastModifiedBy>
  <cp:revision>1314</cp:revision>
  <dcterms:created xsi:type="dcterms:W3CDTF">2018-04-26T13:55:58Z</dcterms:created>
  <dcterms:modified xsi:type="dcterms:W3CDTF">2020-05-24T10:49:16Z</dcterms:modified>
</cp:coreProperties>
</file>